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4" r:id="rId5"/>
    <p:sldId id="259" r:id="rId6"/>
    <p:sldId id="260" r:id="rId7"/>
    <p:sldId id="261" r:id="rId8"/>
    <p:sldId id="262" r:id="rId9"/>
    <p:sldId id="263" r:id="rId10"/>
    <p:sldId id="265" r:id="rId11"/>
    <p:sldId id="266" r:id="rId12"/>
    <p:sldId id="267"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5620CD6-07A6-4CB9-967F-5DC544D85411}" type="datetimeFigureOut">
              <a:rPr lang="id-ID" smtClean="0"/>
              <a:pPr/>
              <a:t>19/09/2016</a:t>
            </a:fld>
            <a:endParaRPr lang="id-ID"/>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id-ID"/>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43F4CFA-4B58-4278-8717-572C11ACE02D}"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620CD6-07A6-4CB9-967F-5DC544D85411}" type="datetimeFigureOut">
              <a:rPr lang="id-ID" smtClean="0"/>
              <a:pPr/>
              <a:t>19/09/2016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43F4CFA-4B58-4278-8717-572C11ACE02D}"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620CD6-07A6-4CB9-967F-5DC544D85411}" type="datetimeFigureOut">
              <a:rPr lang="id-ID" smtClean="0"/>
              <a:pPr/>
              <a:t>19/09/2016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43F4CFA-4B58-4278-8717-572C11ACE02D}"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5620CD6-07A6-4CB9-967F-5DC544D85411}" type="datetimeFigureOut">
              <a:rPr lang="id-ID" smtClean="0"/>
              <a:pPr/>
              <a:t>19/09/2016</a:t>
            </a:fld>
            <a:endParaRPr lang="id-ID"/>
          </a:p>
        </p:txBody>
      </p:sp>
      <p:sp>
        <p:nvSpPr>
          <p:cNvPr id="9" name="Slide Number Placeholder 8"/>
          <p:cNvSpPr>
            <a:spLocks noGrp="1"/>
          </p:cNvSpPr>
          <p:nvPr>
            <p:ph type="sldNum" sz="quarter" idx="15"/>
          </p:nvPr>
        </p:nvSpPr>
        <p:spPr/>
        <p:txBody>
          <a:bodyPr rtlCol="0"/>
          <a:lstStyle/>
          <a:p>
            <a:fld id="{743F4CFA-4B58-4278-8717-572C11ACE02D}" type="slidenum">
              <a:rPr lang="id-ID" smtClean="0"/>
              <a:pPr/>
              <a:t>‹#›</a:t>
            </a:fld>
            <a:endParaRPr lang="id-ID"/>
          </a:p>
        </p:txBody>
      </p:sp>
      <p:sp>
        <p:nvSpPr>
          <p:cNvPr id="10" name="Footer Placeholder 9"/>
          <p:cNvSpPr>
            <a:spLocks noGrp="1"/>
          </p:cNvSpPr>
          <p:nvPr>
            <p:ph type="ftr" sz="quarter" idx="16"/>
          </p:nvPr>
        </p:nvSpPr>
        <p:spPr/>
        <p:txBody>
          <a:bodyPr rtlCol="0"/>
          <a:lstStyle/>
          <a:p>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5620CD6-07A6-4CB9-967F-5DC544D85411}" type="datetimeFigureOut">
              <a:rPr lang="id-ID" smtClean="0"/>
              <a:pPr/>
              <a:t>19/09/2016</a:t>
            </a:fld>
            <a:endParaRPr lang="id-ID"/>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id-ID"/>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43F4CFA-4B58-4278-8717-572C11ACE02D}"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5620CD6-07A6-4CB9-967F-5DC544D85411}" type="datetimeFigureOut">
              <a:rPr lang="id-ID" smtClean="0"/>
              <a:pPr/>
              <a:t>19/09/2016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43F4CFA-4B58-4278-8717-572C11ACE02D}" type="slidenum">
              <a:rPr lang="id-ID" smtClean="0"/>
              <a:pPr/>
              <a:t>‹#›</a:t>
            </a:fld>
            <a:endParaRPr lang="id-ID"/>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5620CD6-07A6-4CB9-967F-5DC544D85411}" type="datetimeFigureOut">
              <a:rPr lang="id-ID" smtClean="0"/>
              <a:pPr/>
              <a:t>19/09/2016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43F4CFA-4B58-4278-8717-572C11ACE02D}" type="slidenum">
              <a:rPr lang="id-ID" smtClean="0"/>
              <a:pPr/>
              <a:t>‹#›</a:t>
            </a:fld>
            <a:endParaRPr lang="id-ID"/>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5620CD6-07A6-4CB9-967F-5DC544D85411}" type="datetimeFigureOut">
              <a:rPr lang="id-ID" smtClean="0"/>
              <a:pPr/>
              <a:t>19/09/2016</a:t>
            </a:fld>
            <a:endParaRPr lang="id-ID"/>
          </a:p>
        </p:txBody>
      </p:sp>
      <p:sp>
        <p:nvSpPr>
          <p:cNvPr id="7" name="Slide Number Placeholder 6"/>
          <p:cNvSpPr>
            <a:spLocks noGrp="1"/>
          </p:cNvSpPr>
          <p:nvPr>
            <p:ph type="sldNum" sz="quarter" idx="11"/>
          </p:nvPr>
        </p:nvSpPr>
        <p:spPr/>
        <p:txBody>
          <a:bodyPr rtlCol="0"/>
          <a:lstStyle/>
          <a:p>
            <a:fld id="{743F4CFA-4B58-4278-8717-572C11ACE02D}" type="slidenum">
              <a:rPr lang="id-ID" smtClean="0"/>
              <a:pPr/>
              <a:t>‹#›</a:t>
            </a:fld>
            <a:endParaRPr lang="id-ID"/>
          </a:p>
        </p:txBody>
      </p:sp>
      <p:sp>
        <p:nvSpPr>
          <p:cNvPr id="8" name="Footer Placeholder 7"/>
          <p:cNvSpPr>
            <a:spLocks noGrp="1"/>
          </p:cNvSpPr>
          <p:nvPr>
            <p:ph type="ftr" sz="quarter" idx="12"/>
          </p:nvPr>
        </p:nvSpPr>
        <p:spPr/>
        <p:txBody>
          <a:bodyPr rtlCol="0"/>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620CD6-07A6-4CB9-967F-5DC544D85411}" type="datetimeFigureOut">
              <a:rPr lang="id-ID" smtClean="0"/>
              <a:pPr/>
              <a:t>19/09/2016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43F4CFA-4B58-4278-8717-572C11ACE02D}"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5620CD6-07A6-4CB9-967F-5DC544D85411}" type="datetimeFigureOut">
              <a:rPr lang="id-ID" smtClean="0"/>
              <a:pPr/>
              <a:t>19/09/2016</a:t>
            </a:fld>
            <a:endParaRPr lang="id-ID"/>
          </a:p>
        </p:txBody>
      </p:sp>
      <p:sp>
        <p:nvSpPr>
          <p:cNvPr id="22" name="Slide Number Placeholder 21"/>
          <p:cNvSpPr>
            <a:spLocks noGrp="1"/>
          </p:cNvSpPr>
          <p:nvPr>
            <p:ph type="sldNum" sz="quarter" idx="15"/>
          </p:nvPr>
        </p:nvSpPr>
        <p:spPr/>
        <p:txBody>
          <a:bodyPr rtlCol="0"/>
          <a:lstStyle/>
          <a:p>
            <a:fld id="{743F4CFA-4B58-4278-8717-572C11ACE02D}" type="slidenum">
              <a:rPr lang="id-ID" smtClean="0"/>
              <a:pPr/>
              <a:t>‹#›</a:t>
            </a:fld>
            <a:endParaRPr lang="id-ID"/>
          </a:p>
        </p:txBody>
      </p:sp>
      <p:sp>
        <p:nvSpPr>
          <p:cNvPr id="23" name="Footer Placeholder 22"/>
          <p:cNvSpPr>
            <a:spLocks noGrp="1"/>
          </p:cNvSpPr>
          <p:nvPr>
            <p:ph type="ftr" sz="quarter" idx="16"/>
          </p:nvPr>
        </p:nvSpPr>
        <p:spPr/>
        <p:txBody>
          <a:bodyPr rtlCol="0"/>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5620CD6-07A6-4CB9-967F-5DC544D85411}" type="datetimeFigureOut">
              <a:rPr lang="id-ID" smtClean="0"/>
              <a:pPr/>
              <a:t>19/09/2016</a:t>
            </a:fld>
            <a:endParaRPr lang="id-ID"/>
          </a:p>
        </p:txBody>
      </p:sp>
      <p:sp>
        <p:nvSpPr>
          <p:cNvPr id="18" name="Slide Number Placeholder 17"/>
          <p:cNvSpPr>
            <a:spLocks noGrp="1"/>
          </p:cNvSpPr>
          <p:nvPr>
            <p:ph type="sldNum" sz="quarter" idx="11"/>
          </p:nvPr>
        </p:nvSpPr>
        <p:spPr/>
        <p:txBody>
          <a:bodyPr rtlCol="0"/>
          <a:lstStyle/>
          <a:p>
            <a:fld id="{743F4CFA-4B58-4278-8717-572C11ACE02D}" type="slidenum">
              <a:rPr lang="id-ID" smtClean="0"/>
              <a:pPr/>
              <a:t>‹#›</a:t>
            </a:fld>
            <a:endParaRPr lang="id-ID"/>
          </a:p>
        </p:txBody>
      </p:sp>
      <p:sp>
        <p:nvSpPr>
          <p:cNvPr id="21" name="Footer Placeholder 20"/>
          <p:cNvSpPr>
            <a:spLocks noGrp="1"/>
          </p:cNvSpPr>
          <p:nvPr>
            <p:ph type="ftr" sz="quarter" idx="12"/>
          </p:nvPr>
        </p:nvSpPr>
        <p:spPr/>
        <p:txBody>
          <a:bodyPr rtlCol="0"/>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5620CD6-07A6-4CB9-967F-5DC544D85411}" type="datetimeFigureOut">
              <a:rPr lang="id-ID" smtClean="0"/>
              <a:pPr/>
              <a:t>19/09/2016</a:t>
            </a:fld>
            <a:endParaRPr lang="id-ID"/>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d-ID"/>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43F4CFA-4B58-4278-8717-572C11ACE02D}"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124200"/>
            <a:ext cx="6172200" cy="876304"/>
          </a:xfrm>
        </p:spPr>
        <p:txBody>
          <a:bodyPr>
            <a:normAutofit/>
          </a:bodyPr>
          <a:lstStyle/>
          <a:p>
            <a:pPr algn="ctr"/>
            <a:r>
              <a:rPr lang="id-ID" sz="3600" dirty="0" smtClean="0"/>
              <a:t>AKUNTANSI BIAYA</a:t>
            </a:r>
            <a:endParaRPr lang="id-ID" sz="3600" dirty="0"/>
          </a:p>
        </p:txBody>
      </p:sp>
      <p:sp>
        <p:nvSpPr>
          <p:cNvPr id="3" name="Subtitle 2"/>
          <p:cNvSpPr>
            <a:spLocks noGrp="1"/>
          </p:cNvSpPr>
          <p:nvPr>
            <p:ph type="subTitle" idx="1"/>
          </p:nvPr>
        </p:nvSpPr>
        <p:spPr/>
        <p:txBody>
          <a:bodyPr>
            <a:normAutofit/>
          </a:bodyPr>
          <a:lstStyle/>
          <a:p>
            <a:pPr algn="r"/>
            <a:r>
              <a:rPr lang="id-ID" dirty="0" smtClean="0"/>
              <a:t>HARIRI, S.E., M.Ak</a:t>
            </a:r>
          </a:p>
          <a:p>
            <a:pPr algn="r"/>
            <a:r>
              <a:rPr lang="id-ID" dirty="0" smtClean="0"/>
              <a:t>Universitas Islam Malang</a:t>
            </a:r>
          </a:p>
          <a:p>
            <a:pPr algn="r"/>
            <a:r>
              <a:rPr lang="id-ID" dirty="0" smtClean="0"/>
              <a:t>2016</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Value Chain dari Fungsi Bisnis</a:t>
            </a:r>
            <a:endParaRPr lang="id-ID" dirty="0"/>
          </a:p>
        </p:txBody>
      </p:sp>
      <p:sp>
        <p:nvSpPr>
          <p:cNvPr id="3" name="Content Placeholder 2"/>
          <p:cNvSpPr>
            <a:spLocks noGrp="1"/>
          </p:cNvSpPr>
          <p:nvPr>
            <p:ph sz="quarter" idx="1"/>
          </p:nvPr>
        </p:nvSpPr>
        <p:spPr>
          <a:xfrm>
            <a:off x="457200" y="1600200"/>
            <a:ext cx="8147248" cy="4873752"/>
          </a:xfrm>
        </p:spPr>
        <p:txBody>
          <a:bodyPr/>
          <a:lstStyle/>
          <a:p>
            <a:pPr marL="0" indent="0">
              <a:buNone/>
            </a:pPr>
            <a:r>
              <a:rPr lang="id-ID" dirty="0"/>
              <a:t>V</a:t>
            </a:r>
            <a:r>
              <a:rPr lang="id-ID" dirty="0" smtClean="0"/>
              <a:t>alue Chan adalah alur dari fungsi bisnis dimana kegunaan ditambahkan kepada produk atau jasa dari satu organisasi.</a:t>
            </a:r>
          </a:p>
          <a:p>
            <a:pPr marL="0" indent="0">
              <a:buNone/>
            </a:pPr>
            <a:endParaRPr lang="id-ID" dirty="0"/>
          </a:p>
        </p:txBody>
      </p:sp>
      <p:sp>
        <p:nvSpPr>
          <p:cNvPr id="4" name="Rectangle 3"/>
          <p:cNvSpPr/>
          <p:nvPr/>
        </p:nvSpPr>
        <p:spPr>
          <a:xfrm>
            <a:off x="1115616" y="2852936"/>
            <a:ext cx="705678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Strategi </a:t>
            </a:r>
            <a:r>
              <a:rPr lang="id-ID" smtClean="0"/>
              <a:t>dan </a:t>
            </a:r>
            <a:r>
              <a:rPr lang="id-ID" smtClean="0"/>
              <a:t>Administrasi</a:t>
            </a:r>
            <a:endParaRPr lang="id-ID" dirty="0"/>
          </a:p>
        </p:txBody>
      </p:sp>
      <p:sp>
        <p:nvSpPr>
          <p:cNvPr id="5" name="Rectangle 4"/>
          <p:cNvSpPr/>
          <p:nvPr/>
        </p:nvSpPr>
        <p:spPr>
          <a:xfrm>
            <a:off x="539552" y="3212976"/>
            <a:ext cx="136815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dirty="0" smtClean="0"/>
              <a:t>Riset dan Pengembangan</a:t>
            </a:r>
            <a:endParaRPr lang="id-ID" sz="1200" dirty="0"/>
          </a:p>
        </p:txBody>
      </p:sp>
      <p:sp>
        <p:nvSpPr>
          <p:cNvPr id="8" name="Rectangle 7"/>
          <p:cNvSpPr/>
          <p:nvPr/>
        </p:nvSpPr>
        <p:spPr>
          <a:xfrm>
            <a:off x="1907704" y="3212976"/>
            <a:ext cx="136815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Perencanaan </a:t>
            </a:r>
            <a:endParaRPr lang="id-ID" sz="1400" dirty="0"/>
          </a:p>
        </p:txBody>
      </p:sp>
      <p:sp>
        <p:nvSpPr>
          <p:cNvPr id="9" name="Rectangle 8"/>
          <p:cNvSpPr/>
          <p:nvPr/>
        </p:nvSpPr>
        <p:spPr>
          <a:xfrm>
            <a:off x="3275856" y="3212976"/>
            <a:ext cx="136815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Produksi</a:t>
            </a:r>
            <a:endParaRPr lang="id-ID" sz="1400" dirty="0"/>
          </a:p>
        </p:txBody>
      </p:sp>
      <p:sp>
        <p:nvSpPr>
          <p:cNvPr id="10" name="Rectangle 9"/>
          <p:cNvSpPr/>
          <p:nvPr/>
        </p:nvSpPr>
        <p:spPr>
          <a:xfrm>
            <a:off x="4644008" y="3212976"/>
            <a:ext cx="136815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Pemasaran</a:t>
            </a:r>
            <a:endParaRPr lang="id-ID" sz="1400" dirty="0"/>
          </a:p>
        </p:txBody>
      </p:sp>
      <p:sp>
        <p:nvSpPr>
          <p:cNvPr id="11" name="Rectangle 10"/>
          <p:cNvSpPr/>
          <p:nvPr/>
        </p:nvSpPr>
        <p:spPr>
          <a:xfrm>
            <a:off x="6012160" y="3212976"/>
            <a:ext cx="136815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Distribusi</a:t>
            </a:r>
            <a:endParaRPr lang="id-ID" sz="1400" dirty="0"/>
          </a:p>
        </p:txBody>
      </p:sp>
      <p:sp>
        <p:nvSpPr>
          <p:cNvPr id="12" name="Rectangle 11"/>
          <p:cNvSpPr/>
          <p:nvPr/>
        </p:nvSpPr>
        <p:spPr>
          <a:xfrm>
            <a:off x="7380312" y="3212976"/>
            <a:ext cx="136815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Pelayanan Konsumen</a:t>
            </a:r>
            <a:endParaRPr lang="id-ID" sz="1400" dirty="0"/>
          </a:p>
        </p:txBody>
      </p:sp>
      <p:sp>
        <p:nvSpPr>
          <p:cNvPr id="13" name="Rectangle 12"/>
          <p:cNvSpPr/>
          <p:nvPr/>
        </p:nvSpPr>
        <p:spPr>
          <a:xfrm>
            <a:off x="2843808" y="5589240"/>
            <a:ext cx="3312368"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Akunatnsi Biaya Modern</a:t>
            </a:r>
          </a:p>
          <a:p>
            <a:pPr algn="ctr"/>
            <a:r>
              <a:rPr lang="id-ID" sz="1400" dirty="0"/>
              <a:t>a</a:t>
            </a:r>
            <a:r>
              <a:rPr lang="id-ID" sz="1400" dirty="0" smtClean="0"/>
              <a:t>tau</a:t>
            </a:r>
          </a:p>
          <a:p>
            <a:pPr algn="ctr"/>
            <a:r>
              <a:rPr lang="id-ID" sz="1400" dirty="0" smtClean="0"/>
              <a:t>Akuntansi Manajemen</a:t>
            </a:r>
            <a:endParaRPr lang="id-ID" sz="1400" dirty="0"/>
          </a:p>
        </p:txBody>
      </p:sp>
      <p:cxnSp>
        <p:nvCxnSpPr>
          <p:cNvPr id="15" name="Straight Arrow Connector 14"/>
          <p:cNvCxnSpPr/>
          <p:nvPr/>
        </p:nvCxnSpPr>
        <p:spPr>
          <a:xfrm flipH="1" flipV="1">
            <a:off x="1223628" y="3789040"/>
            <a:ext cx="2556284" cy="18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8" idx="2"/>
          </p:cNvCxnSpPr>
          <p:nvPr/>
        </p:nvCxnSpPr>
        <p:spPr>
          <a:xfrm flipH="1" flipV="1">
            <a:off x="2591780" y="3789040"/>
            <a:ext cx="1368152" cy="18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flipV="1">
            <a:off x="3959932" y="3789040"/>
            <a:ext cx="324036" cy="18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4644008" y="3789040"/>
            <a:ext cx="684076" cy="18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11" idx="2"/>
          </p:cNvCxnSpPr>
          <p:nvPr/>
        </p:nvCxnSpPr>
        <p:spPr>
          <a:xfrm flipV="1">
            <a:off x="4986046" y="3789040"/>
            <a:ext cx="1710190" cy="18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5328084" y="3789040"/>
            <a:ext cx="2736304" cy="18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flipV="1">
            <a:off x="251520" y="4005064"/>
            <a:ext cx="3024336" cy="158417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251520" y="3032956"/>
            <a:ext cx="0" cy="97210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251520" y="3032956"/>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45826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Pendekatan Biaya-Manfaat</a:t>
            </a:r>
            <a:endParaRPr lang="id-ID" dirty="0"/>
          </a:p>
        </p:txBody>
      </p:sp>
      <p:sp>
        <p:nvSpPr>
          <p:cNvPr id="3" name="Content Placeholder 2"/>
          <p:cNvSpPr>
            <a:spLocks noGrp="1"/>
          </p:cNvSpPr>
          <p:nvPr>
            <p:ph sz="quarter" idx="1"/>
          </p:nvPr>
        </p:nvSpPr>
        <p:spPr/>
        <p:txBody>
          <a:bodyPr/>
          <a:lstStyle/>
          <a:p>
            <a:r>
              <a:rPr lang="id-ID" dirty="0" smtClean="0"/>
              <a:t>Memperbaiki keputusan kolektif</a:t>
            </a:r>
          </a:p>
          <a:p>
            <a:pPr marL="0" indent="0">
              <a:buNone/>
            </a:pPr>
            <a:r>
              <a:rPr lang="id-ID" dirty="0" smtClean="0"/>
              <a:t>Dalam </a:t>
            </a:r>
            <a:r>
              <a:rPr lang="id-ID" i="1" dirty="0" smtClean="0"/>
              <a:t>cost-benefit</a:t>
            </a:r>
            <a:r>
              <a:rPr lang="id-ID" dirty="0" smtClean="0"/>
              <a:t>, kriteria utama dalam memilih alternatif sistem akuntansi adalah seberapa jauh mereka dapat mencapai tujuan organisasi dalam hubungan dengan biaya dari sistem tersebut.</a:t>
            </a:r>
          </a:p>
          <a:p>
            <a:r>
              <a:rPr lang="id-ID" dirty="0" smtClean="0"/>
              <a:t>Ketergantungan keputusan pada keadaan</a:t>
            </a:r>
          </a:p>
          <a:p>
            <a:pPr marL="0" indent="0">
              <a:buNone/>
            </a:pPr>
            <a:r>
              <a:rPr lang="id-ID" dirty="0" smtClean="0"/>
              <a:t>Pemilihan atas sistem akuntansi biaya tergantung pada keadaan tertentu.</a:t>
            </a:r>
            <a:endParaRPr lang="id-ID" dirty="0"/>
          </a:p>
        </p:txBody>
      </p:sp>
    </p:spTree>
    <p:extLst>
      <p:ext uri="{BB962C8B-B14F-4D97-AF65-F5344CB8AC3E}">
        <p14:creationId xmlns:p14="http://schemas.microsoft.com/office/powerpoint/2010/main" val="1301355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Struktur Organisasi dan Akuntan Manajemen</a:t>
            </a:r>
            <a:endParaRPr lang="id-ID" dirty="0"/>
          </a:p>
        </p:txBody>
      </p:sp>
      <p:sp>
        <p:nvSpPr>
          <p:cNvPr id="3" name="Content Placeholder 2"/>
          <p:cNvSpPr>
            <a:spLocks noGrp="1"/>
          </p:cNvSpPr>
          <p:nvPr>
            <p:ph sz="quarter" idx="1"/>
          </p:nvPr>
        </p:nvSpPr>
        <p:spPr/>
        <p:txBody>
          <a:bodyPr/>
          <a:lstStyle/>
          <a:p>
            <a:endParaRPr lang="id-ID" dirty="0"/>
          </a:p>
        </p:txBody>
      </p:sp>
      <p:sp>
        <p:nvSpPr>
          <p:cNvPr id="4" name="Rectangle 3"/>
          <p:cNvSpPr/>
          <p:nvPr/>
        </p:nvSpPr>
        <p:spPr>
          <a:xfrm>
            <a:off x="3275856" y="1772816"/>
            <a:ext cx="180020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Manajemen</a:t>
            </a:r>
          </a:p>
          <a:p>
            <a:pPr algn="ctr"/>
            <a:r>
              <a:rPr lang="id-ID" dirty="0" smtClean="0"/>
              <a:t>Kantor Pusat</a:t>
            </a:r>
            <a:endParaRPr lang="id-ID" dirty="0"/>
          </a:p>
        </p:txBody>
      </p:sp>
      <p:sp>
        <p:nvSpPr>
          <p:cNvPr id="5" name="Rectangle 4"/>
          <p:cNvSpPr/>
          <p:nvPr/>
        </p:nvSpPr>
        <p:spPr>
          <a:xfrm>
            <a:off x="611560" y="3645024"/>
            <a:ext cx="2088232"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Divisi 1</a:t>
            </a:r>
          </a:p>
          <a:p>
            <a:pPr algn="ctr"/>
            <a:r>
              <a:rPr lang="id-ID" dirty="0" smtClean="0"/>
              <a:t>Manajemen </a:t>
            </a:r>
          </a:p>
          <a:p>
            <a:pPr algn="ctr"/>
            <a:r>
              <a:rPr lang="id-ID" dirty="0" smtClean="0"/>
              <a:t>Lini </a:t>
            </a:r>
          </a:p>
          <a:p>
            <a:pPr algn="ctr"/>
            <a:r>
              <a:rPr lang="id-ID" dirty="0" smtClean="0"/>
              <a:t>Staf Divisi</a:t>
            </a:r>
            <a:endParaRPr lang="id-ID" dirty="0"/>
          </a:p>
        </p:txBody>
      </p:sp>
      <p:sp>
        <p:nvSpPr>
          <p:cNvPr id="6" name="Rectangle 5"/>
          <p:cNvSpPr/>
          <p:nvPr/>
        </p:nvSpPr>
        <p:spPr>
          <a:xfrm>
            <a:off x="3131840" y="3645024"/>
            <a:ext cx="2088232"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Divisi 2 </a:t>
            </a:r>
          </a:p>
          <a:p>
            <a:pPr algn="ctr"/>
            <a:r>
              <a:rPr lang="id-ID" dirty="0" smtClean="0"/>
              <a:t>Manajemen</a:t>
            </a:r>
          </a:p>
          <a:p>
            <a:pPr algn="ctr"/>
            <a:r>
              <a:rPr lang="id-ID" dirty="0" smtClean="0"/>
              <a:t>Lini</a:t>
            </a:r>
          </a:p>
          <a:p>
            <a:pPr algn="ctr"/>
            <a:r>
              <a:rPr lang="id-ID" dirty="0" smtClean="0"/>
              <a:t>Staf Divisi</a:t>
            </a:r>
            <a:endParaRPr lang="id-ID" dirty="0"/>
          </a:p>
        </p:txBody>
      </p:sp>
      <p:sp>
        <p:nvSpPr>
          <p:cNvPr id="7" name="Rectangle 6"/>
          <p:cNvSpPr/>
          <p:nvPr/>
        </p:nvSpPr>
        <p:spPr>
          <a:xfrm>
            <a:off x="5652120" y="3645024"/>
            <a:ext cx="2088232"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Divisi 3</a:t>
            </a:r>
          </a:p>
          <a:p>
            <a:pPr algn="ctr"/>
            <a:r>
              <a:rPr lang="id-ID" dirty="0"/>
              <a:t>Manajemen</a:t>
            </a:r>
          </a:p>
          <a:p>
            <a:pPr algn="ctr"/>
            <a:r>
              <a:rPr lang="id-ID" dirty="0"/>
              <a:t>Lini</a:t>
            </a:r>
          </a:p>
          <a:p>
            <a:pPr algn="ctr"/>
            <a:r>
              <a:rPr lang="id-ID" dirty="0"/>
              <a:t>Staf Divisi</a:t>
            </a:r>
          </a:p>
          <a:p>
            <a:pPr algn="ctr"/>
            <a:endParaRPr lang="id-ID" dirty="0"/>
          </a:p>
        </p:txBody>
      </p:sp>
      <p:cxnSp>
        <p:nvCxnSpPr>
          <p:cNvPr id="9" name="Straight Connector 8"/>
          <p:cNvCxnSpPr>
            <a:stCxn id="4" idx="2"/>
            <a:endCxn id="6" idx="0"/>
          </p:cNvCxnSpPr>
          <p:nvPr/>
        </p:nvCxnSpPr>
        <p:spPr>
          <a:xfrm>
            <a:off x="4175956" y="2708920"/>
            <a:ext cx="0" cy="9361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655676" y="3068960"/>
            <a:ext cx="0"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696236" y="3059387"/>
            <a:ext cx="0"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655676" y="3068960"/>
            <a:ext cx="504056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3623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b="1" dirty="0" smtClean="0"/>
              <a:t>BAB 1</a:t>
            </a:r>
            <a:r>
              <a:rPr lang="id-ID" dirty="0" smtClean="0"/>
              <a:t/>
            </a:r>
            <a:br>
              <a:rPr lang="id-ID" dirty="0" smtClean="0"/>
            </a:br>
            <a:r>
              <a:rPr lang="id-ID" sz="2700" dirty="0" smtClean="0"/>
              <a:t>Akuntansi Biaya dan Akuntansi Manajemen</a:t>
            </a:r>
            <a:endParaRPr lang="id-ID" sz="2700" dirty="0"/>
          </a:p>
        </p:txBody>
      </p:sp>
      <p:sp>
        <p:nvSpPr>
          <p:cNvPr id="3" name="Content Placeholder 2"/>
          <p:cNvSpPr>
            <a:spLocks noGrp="1"/>
          </p:cNvSpPr>
          <p:nvPr>
            <p:ph sz="quarter" idx="1"/>
          </p:nvPr>
        </p:nvSpPr>
        <p:spPr/>
        <p:txBody>
          <a:bodyPr/>
          <a:lstStyle/>
          <a:p>
            <a:r>
              <a:rPr lang="id-ID" dirty="0" smtClean="0"/>
              <a:t>Manajemen</a:t>
            </a:r>
          </a:p>
          <a:p>
            <a:pPr>
              <a:buNone/>
            </a:pPr>
            <a:r>
              <a:rPr lang="id-ID" dirty="0" smtClean="0"/>
              <a:t>	Mary Parker Follet mendefinisikan manajemen sebagai seni penyelesaikan pekerjaan melalui orang lain.</a:t>
            </a:r>
          </a:p>
          <a:p>
            <a:pPr>
              <a:buNone/>
            </a:pPr>
            <a:r>
              <a:rPr lang="id-ID" dirty="0" smtClean="0"/>
              <a:t>	Ricky W. Griffin mendefinisikan manajemen sebagai sebuah proses perencanaan, pengorganisasian, pengkoordinansian, dan pengendalian sumber daya untuk mencapai tujuan </a:t>
            </a:r>
            <a:r>
              <a:rPr lang="id-ID" i="1" dirty="0" smtClean="0"/>
              <a:t>(goals)</a:t>
            </a:r>
            <a:r>
              <a:rPr lang="id-ID" dirty="0" smtClean="0"/>
              <a:t> secara efektif dan efisien.</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39718"/>
          </a:xfrm>
        </p:spPr>
        <p:txBody>
          <a:bodyPr>
            <a:normAutofit fontScale="90000"/>
          </a:bodyPr>
          <a:lstStyle/>
          <a:p>
            <a:endParaRPr lang="id-ID" dirty="0"/>
          </a:p>
        </p:txBody>
      </p:sp>
      <p:sp>
        <p:nvSpPr>
          <p:cNvPr id="3" name="Content Placeholder 2"/>
          <p:cNvSpPr>
            <a:spLocks noGrp="1"/>
          </p:cNvSpPr>
          <p:nvPr>
            <p:ph sz="quarter" idx="1"/>
          </p:nvPr>
        </p:nvSpPr>
        <p:spPr>
          <a:xfrm>
            <a:off x="457200" y="857232"/>
            <a:ext cx="7467600" cy="5616720"/>
          </a:xfrm>
        </p:spPr>
        <p:txBody>
          <a:bodyPr>
            <a:normAutofit/>
          </a:bodyPr>
          <a:lstStyle/>
          <a:p>
            <a:pPr>
              <a:buNone/>
            </a:pPr>
            <a:r>
              <a:rPr lang="id-ID" dirty="0" smtClean="0"/>
              <a:t>Manajemen dikelompokkan menjadi tiga tingkatan, yaitu: </a:t>
            </a:r>
          </a:p>
          <a:p>
            <a:pPr>
              <a:buFont typeface="Wingdings" pitchFamily="2" charset="2"/>
              <a:buChar char="Ø"/>
            </a:pPr>
            <a:r>
              <a:rPr lang="id-ID" dirty="0" smtClean="0"/>
              <a:t>Manajemen Puncak</a:t>
            </a:r>
          </a:p>
          <a:p>
            <a:pPr>
              <a:buNone/>
            </a:pPr>
            <a:r>
              <a:rPr lang="id-ID" dirty="0" smtClean="0"/>
              <a:t>	manajemen senior atau eksekutif yang terdiri atas direktur utama dan direktur fungsional.</a:t>
            </a:r>
          </a:p>
          <a:p>
            <a:pPr>
              <a:buFont typeface="Wingdings" pitchFamily="2" charset="2"/>
              <a:buChar char="Ø"/>
            </a:pPr>
            <a:r>
              <a:rPr lang="id-ID" dirty="0" smtClean="0"/>
              <a:t>Manajemen Madya</a:t>
            </a:r>
          </a:p>
          <a:p>
            <a:pPr>
              <a:buNone/>
            </a:pPr>
            <a:r>
              <a:rPr lang="id-ID" dirty="0" smtClean="0"/>
              <a:t>	para pimpinan departemen, para manajer divisi, dan para pimpinan cabang.</a:t>
            </a:r>
          </a:p>
          <a:p>
            <a:pPr>
              <a:buFont typeface="Wingdings" pitchFamily="2" charset="2"/>
              <a:buChar char="Ø"/>
            </a:pPr>
            <a:r>
              <a:rPr lang="id-ID" dirty="0" smtClean="0"/>
              <a:t>Manajemen Bawah</a:t>
            </a:r>
          </a:p>
          <a:p>
            <a:pPr>
              <a:buNone/>
            </a:pPr>
            <a:r>
              <a:rPr lang="id-ID" dirty="0" smtClean="0"/>
              <a:t>	manajemen pelaksana atau manajemen operasioanal (para penyelia, kepala bagian, dan koordinator unit).</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dirty="0" smtClean="0"/>
              <a:t>Akunatnsi Manajemen </a:t>
            </a:r>
            <a:r>
              <a:rPr lang="id-ID" i="1" dirty="0" smtClean="0"/>
              <a:t>(management accounting)</a:t>
            </a:r>
            <a:r>
              <a:rPr lang="id-ID" dirty="0" smtClean="0"/>
              <a:t>, fokus pada konsumen intern, mengukur dan melaporkan informasi keuangan dan lainnya yang membantu manajer dalam memenuhi tujuan organisasi.</a:t>
            </a:r>
          </a:p>
          <a:p>
            <a:r>
              <a:rPr lang="id-ID" dirty="0" smtClean="0"/>
              <a:t>Akuntansi Keuangan </a:t>
            </a:r>
            <a:r>
              <a:rPr lang="id-ID" i="1" dirty="0" smtClean="0"/>
              <a:t>(financial accounting)</a:t>
            </a:r>
            <a:r>
              <a:rPr lang="id-ID" dirty="0" smtClean="0"/>
              <a:t>, fokus pada pelaporan ekstern.</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39718"/>
          </a:xfrm>
        </p:spPr>
        <p:txBody>
          <a:bodyPr>
            <a:normAutofit fontScale="90000"/>
          </a:bodyPr>
          <a:lstStyle/>
          <a:p>
            <a:endParaRPr lang="id-ID" dirty="0"/>
          </a:p>
        </p:txBody>
      </p:sp>
      <p:sp>
        <p:nvSpPr>
          <p:cNvPr id="3" name="Content Placeholder 2"/>
          <p:cNvSpPr>
            <a:spLocks noGrp="1"/>
          </p:cNvSpPr>
          <p:nvPr>
            <p:ph sz="quarter" idx="1"/>
          </p:nvPr>
        </p:nvSpPr>
        <p:spPr>
          <a:xfrm>
            <a:off x="457200" y="857232"/>
            <a:ext cx="7467600" cy="5616720"/>
          </a:xfrm>
        </p:spPr>
        <p:txBody>
          <a:bodyPr>
            <a:normAutofit/>
          </a:bodyPr>
          <a:lstStyle/>
          <a:p>
            <a:r>
              <a:rPr lang="id-ID" dirty="0" smtClean="0"/>
              <a:t>Akuntansi Biaya</a:t>
            </a:r>
          </a:p>
          <a:p>
            <a:pPr>
              <a:buNone/>
            </a:pPr>
            <a:r>
              <a:rPr lang="id-ID" dirty="0" smtClean="0"/>
              <a:t>	sebagai proses pengukuran, penganalisisan, perhitungan dan pelaporan biaya, profitabilitas, dan kinerja operasi. </a:t>
            </a:r>
          </a:p>
          <a:p>
            <a:r>
              <a:rPr lang="id-ID" dirty="0" smtClean="0"/>
              <a:t>Akuntansi biaya dapat membantu manajemen dalam melaksanakan fungsinya. Pengumpulan, penyajian, dan penganalisisan informasi yang berhubungan dengan biaya dapat membantu manajemen dalam menyusun anggaran, pengendalian, penentuan harga, penentuan laba, pemilihan alternatif untuk pengambilan keputusan dan pengendalian biaya dalam lingkungan teknologi maju.</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Biaya secara umum</a:t>
            </a:r>
            <a:endParaRPr lang="id-ID" dirty="0"/>
          </a:p>
        </p:txBody>
      </p:sp>
      <p:sp>
        <p:nvSpPr>
          <p:cNvPr id="3" name="Content Placeholder 2"/>
          <p:cNvSpPr>
            <a:spLocks noGrp="1"/>
          </p:cNvSpPr>
          <p:nvPr>
            <p:ph sz="quarter" idx="1"/>
          </p:nvPr>
        </p:nvSpPr>
        <p:spPr/>
        <p:txBody>
          <a:bodyPr/>
          <a:lstStyle/>
          <a:p>
            <a:r>
              <a:rPr lang="id-ID" dirty="0" smtClean="0"/>
              <a:t>Obyek Biaya</a:t>
            </a:r>
          </a:p>
          <a:p>
            <a:pPr>
              <a:buNone/>
            </a:pPr>
            <a:r>
              <a:rPr lang="id-ID" dirty="0" smtClean="0"/>
              <a:t>	Biaya </a:t>
            </a:r>
            <a:r>
              <a:rPr lang="id-ID" i="1" dirty="0" smtClean="0"/>
              <a:t>(cost)</a:t>
            </a:r>
            <a:r>
              <a:rPr lang="id-ID" dirty="0" smtClean="0"/>
              <a:t> sebagai sumber daya yang dikorbankan untuk mencapai sasaran tertentu.</a:t>
            </a:r>
          </a:p>
          <a:p>
            <a:pPr>
              <a:buNone/>
            </a:pPr>
            <a:r>
              <a:rPr lang="id-ID" dirty="0" smtClean="0"/>
              <a:t>	Obyek biaya (cost object) didefinisikan sebagai segala sesuatu dimana diperlukan pengukuran terpisah atas biaya.</a:t>
            </a:r>
          </a:p>
          <a:p>
            <a:r>
              <a:rPr lang="id-ID" dirty="0" smtClean="0"/>
              <a:t>Contoh obyek biaya meliputi produk, jasa, proyek, konsumen, kategori merk, aktifitas, departemen, dan program.</a:t>
            </a:r>
          </a:p>
          <a:p>
            <a:pPr>
              <a:buNone/>
            </a:pPr>
            <a:r>
              <a:rPr lang="id-ID" dirty="0" smtClean="0"/>
              <a:t>	 </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Penelusuran biaya </a:t>
            </a:r>
            <a:endParaRPr lang="id-ID" dirty="0"/>
          </a:p>
        </p:txBody>
      </p:sp>
      <p:sp>
        <p:nvSpPr>
          <p:cNvPr id="3" name="Content Placeholder 2"/>
          <p:cNvSpPr>
            <a:spLocks noGrp="1"/>
          </p:cNvSpPr>
          <p:nvPr>
            <p:ph sz="quarter" idx="1"/>
          </p:nvPr>
        </p:nvSpPr>
        <p:spPr/>
        <p:txBody>
          <a:bodyPr/>
          <a:lstStyle/>
          <a:p>
            <a:r>
              <a:rPr lang="id-ID" dirty="0" smtClean="0"/>
              <a:t>Biaya langsung dari satu obyek biaya: biaya yang dikaitkan dengan obyek biaya dan dapat ditelusuri ke obyek tersebut dengan cara yang seekonomis mungkin.</a:t>
            </a:r>
          </a:p>
          <a:p>
            <a:r>
              <a:rPr lang="id-ID" dirty="0" smtClean="0"/>
              <a:t>Biaya tidak langsung dari satu obyek biaya: biaya yang dikaitkan kepada obyek biaya tetapi tidak dapat ditelusuri dengan cara ekonomis.</a:t>
            </a:r>
          </a:p>
          <a:p>
            <a:pPr>
              <a:buNone/>
            </a:pP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Pola Perilaku Biaya</a:t>
            </a:r>
            <a:endParaRPr lang="id-ID" dirty="0"/>
          </a:p>
        </p:txBody>
      </p:sp>
      <p:sp>
        <p:nvSpPr>
          <p:cNvPr id="3" name="Content Placeholder 2"/>
          <p:cNvSpPr>
            <a:spLocks noGrp="1"/>
          </p:cNvSpPr>
          <p:nvPr>
            <p:ph sz="quarter" idx="1"/>
          </p:nvPr>
        </p:nvSpPr>
        <p:spPr/>
        <p:txBody>
          <a:bodyPr/>
          <a:lstStyle/>
          <a:p>
            <a:r>
              <a:rPr lang="id-ID" dirty="0" smtClean="0"/>
              <a:t>Biaya variabel </a:t>
            </a:r>
            <a:r>
              <a:rPr lang="id-ID" i="1" dirty="0" smtClean="0"/>
              <a:t>(variable cost)</a:t>
            </a:r>
          </a:p>
          <a:p>
            <a:pPr>
              <a:buNone/>
            </a:pPr>
            <a:r>
              <a:rPr lang="id-ID" dirty="0" smtClean="0"/>
              <a:t>	biaya yang berubah dalam total secara proporsional dengan perubahan dalam pemicu biaya</a:t>
            </a:r>
          </a:p>
          <a:p>
            <a:r>
              <a:rPr lang="id-ID" dirty="0" smtClean="0"/>
              <a:t>Biaya tetap </a:t>
            </a:r>
            <a:r>
              <a:rPr lang="id-ID" i="1" dirty="0" smtClean="0"/>
              <a:t>(fixed cost)</a:t>
            </a:r>
          </a:p>
          <a:p>
            <a:pPr>
              <a:buNone/>
            </a:pPr>
            <a:r>
              <a:rPr lang="id-ID" dirty="0" smtClean="0"/>
              <a:t>	biaya yang tidak berubah dalam total meskipun terjadi perubahan dalam pemicu biaya</a:t>
            </a:r>
          </a:p>
          <a:p>
            <a:pPr>
              <a:buNone/>
            </a:pPr>
            <a:r>
              <a:rPr lang="id-ID" dirty="0" smtClean="0"/>
              <a:t>	</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Akuntansi Biaya Modern</a:t>
            </a:r>
            <a:endParaRPr lang="id-ID" dirty="0"/>
          </a:p>
        </p:txBody>
      </p:sp>
      <p:sp>
        <p:nvSpPr>
          <p:cNvPr id="3" name="Content Placeholder 2"/>
          <p:cNvSpPr>
            <a:spLocks noGrp="1"/>
          </p:cNvSpPr>
          <p:nvPr>
            <p:ph sz="quarter" idx="1"/>
          </p:nvPr>
        </p:nvSpPr>
        <p:spPr>
          <a:xfrm>
            <a:off x="457200" y="1600200"/>
            <a:ext cx="8003232" cy="4873752"/>
          </a:xfrm>
        </p:spPr>
        <p:txBody>
          <a:bodyPr/>
          <a:lstStyle/>
          <a:p>
            <a:pPr marL="0" indent="0">
              <a:buNone/>
            </a:pPr>
            <a:r>
              <a:rPr lang="id-ID" dirty="0" smtClean="0"/>
              <a:t>	Akuntansi biaya modern (modern cost accounting) seringkali disebut akuntansi manajemen. Mengapa? Karena akuntan biaya menganggap manajer di dalam organisasinya sebagai pemakai utama informasi akuntansi yang dibuatnya, yakni sebagai konsumen internnya.</a:t>
            </a:r>
          </a:p>
          <a:p>
            <a:pPr marL="0" indent="0">
              <a:buNone/>
            </a:pPr>
            <a:r>
              <a:rPr lang="id-ID" dirty="0" smtClean="0"/>
              <a:t>	Di dunia bisnis, manajer menyadari akan pentingnya arti kualitas dan ketepatwaktuan produk dan jasa yang dijualnya kepada konsumen ekstern. Pada gilirannya akuntan menjadi sangat sensitif terhadap kualitas dan ketepatwaktuan informasi akuntansi yang diperlukan manajer.</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305</TotalTime>
  <Words>241</Words>
  <Application>Microsoft Office PowerPoint</Application>
  <PresentationFormat>On-screen Show (4:3)</PresentationFormat>
  <Paragraphs>70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Oriel</vt:lpstr>
      <vt:lpstr>AKUNTANSI BIAYA</vt:lpstr>
      <vt:lpstr>BAB 1 Akuntansi Biaya dan Akuntansi Manajemen</vt:lpstr>
      <vt:lpstr>PowerPoint Presentation</vt:lpstr>
      <vt:lpstr>PowerPoint Presentation</vt:lpstr>
      <vt:lpstr>PowerPoint Presentation</vt:lpstr>
      <vt:lpstr>Biaya secara umum</vt:lpstr>
      <vt:lpstr>Penelusuran biaya </vt:lpstr>
      <vt:lpstr>Pola Perilaku Biaya</vt:lpstr>
      <vt:lpstr>Akuntansi Biaya Modern</vt:lpstr>
      <vt:lpstr>Value Chain dari Fungsi Bisnis</vt:lpstr>
      <vt:lpstr>Pendekatan Biaya-Manfaat</vt:lpstr>
      <vt:lpstr>Struktur Organisasi dan Akuntan Manajemen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AKUNTANSI BIAYA</dc:title>
  <dc:creator>asus</dc:creator>
  <cp:lastModifiedBy>ASUS</cp:lastModifiedBy>
  <cp:revision>20</cp:revision>
  <dcterms:created xsi:type="dcterms:W3CDTF">2015-09-19T23:50:49Z</dcterms:created>
  <dcterms:modified xsi:type="dcterms:W3CDTF">2016-09-19T09:22:48Z</dcterms:modified>
</cp:coreProperties>
</file>